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9" r:id="rId4"/>
    <p:sldId id="262" r:id="rId5"/>
    <p:sldId id="275" r:id="rId6"/>
    <p:sldId id="260" r:id="rId7"/>
    <p:sldId id="261" r:id="rId8"/>
    <p:sldId id="265" r:id="rId9"/>
    <p:sldId id="269" r:id="rId10"/>
    <p:sldId id="282" r:id="rId11"/>
    <p:sldId id="267" r:id="rId12"/>
    <p:sldId id="278" r:id="rId13"/>
    <p:sldId id="279" r:id="rId14"/>
    <p:sldId id="277" r:id="rId15"/>
    <p:sldId id="280" r:id="rId16"/>
    <p:sldId id="281" r:id="rId17"/>
    <p:sldId id="264" r:id="rId18"/>
    <p:sldId id="273" r:id="rId19"/>
    <p:sldId id="271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291016E-A8B8-4846-A172-8A9D3C728602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188640"/>
            <a:ext cx="7406640" cy="280831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Выступление по теме: </a:t>
            </a:r>
            <a:br>
              <a:rPr lang="ru-RU" sz="3600" b="1" dirty="0" smtClean="0"/>
            </a:br>
            <a:r>
              <a:rPr lang="ru-RU" sz="3600" b="1" dirty="0" smtClean="0"/>
              <a:t>«Проектная деятельность как средство патриотического воспитания обучающихся на уроке и во внеурочной деятельности»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3284984"/>
            <a:ext cx="4572000" cy="3240360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 smtClean="0"/>
              <a:t>Мансурова </a:t>
            </a:r>
            <a:r>
              <a:rPr lang="ru-RU" sz="2400" b="1" dirty="0" err="1" smtClean="0"/>
              <a:t>Ляйсан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Халитовна</a:t>
            </a:r>
            <a:r>
              <a:rPr lang="ru-RU" sz="2400" b="1" dirty="0" smtClean="0"/>
              <a:t>,</a:t>
            </a:r>
          </a:p>
          <a:p>
            <a:pPr algn="r"/>
            <a:r>
              <a:rPr lang="ru-RU" sz="2400" b="1" dirty="0" smtClean="0"/>
              <a:t> учитель русского языка и литературы</a:t>
            </a:r>
            <a:endParaRPr lang="ru-RU" sz="24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7379" t="20508" r="12298" b="14393"/>
          <a:stretch>
            <a:fillRect/>
          </a:stretch>
        </p:blipFill>
        <p:spPr bwMode="auto">
          <a:xfrm>
            <a:off x="0" y="4005064"/>
            <a:ext cx="5686309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для выступления\jsfoLtZ6B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0"/>
            <a:ext cx="7787048" cy="2571744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571744"/>
            <a:ext cx="2252166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575472"/>
            <a:ext cx="3143240" cy="428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4269" y="3429000"/>
            <a:ext cx="357649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-1"/>
            <a:ext cx="3563888" cy="5025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580112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501008"/>
            <a:ext cx="5652120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652120" y="5373216"/>
            <a:ext cx="4176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</a:rPr>
              <a:t>Имайкин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Галим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Хакимович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25012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Исследовательская работа </a:t>
            </a:r>
            <a:br>
              <a:rPr lang="ru-RU" sz="3600" dirty="0" smtClean="0"/>
            </a:br>
            <a:r>
              <a:rPr lang="ru-RU" sz="3600" dirty="0" smtClean="0"/>
              <a:t>«История создания школьного музея «</a:t>
            </a:r>
            <a:r>
              <a:rPr lang="ru-RU" sz="3600" dirty="0" err="1" smtClean="0"/>
              <a:t>Гайнинская</a:t>
            </a:r>
            <a:r>
              <a:rPr lang="ru-RU" sz="3600" dirty="0" smtClean="0"/>
              <a:t> сторона»</a:t>
            </a: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4153775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1602318"/>
            <a:ext cx="4283968" cy="3066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59" y="3356992"/>
            <a:ext cx="4688623" cy="3487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964" y="3597210"/>
            <a:ext cx="4461037" cy="3247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908" y="2600531"/>
            <a:ext cx="4498740" cy="3051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467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3412"/>
            <a:ext cx="9828584" cy="2877556"/>
          </a:xfrm>
        </p:spPr>
        <p:txBody>
          <a:bodyPr>
            <a:noAutofit/>
          </a:bodyPr>
          <a:lstStyle/>
          <a:p>
            <a:r>
              <a:rPr lang="ru-RU" sz="2400" dirty="0" err="1">
                <a:effectLst/>
              </a:rPr>
              <a:t>Елпачихинский</a:t>
            </a:r>
            <a:r>
              <a:rPr lang="ru-RU" sz="2400" dirty="0">
                <a:effectLst/>
              </a:rPr>
              <a:t> школьный музей «</a:t>
            </a:r>
            <a:r>
              <a:rPr lang="ru-RU" sz="2400" dirty="0" err="1">
                <a:effectLst/>
              </a:rPr>
              <a:t>Гайнинская</a:t>
            </a:r>
            <a:r>
              <a:rPr lang="ru-RU" sz="2400" dirty="0">
                <a:effectLst/>
              </a:rPr>
              <a:t> сторона» официально открыт в январе 2016 года. Музей работает по следующим направлениям:</a:t>
            </a:r>
            <a:br>
              <a:rPr lang="ru-RU" sz="2400" dirty="0">
                <a:effectLst/>
              </a:rPr>
            </a:br>
            <a:r>
              <a:rPr lang="ru-RU" sz="2400" dirty="0">
                <a:effectLst/>
              </a:rPr>
              <a:t>- исследовательское;</a:t>
            </a:r>
            <a:br>
              <a:rPr lang="ru-RU" sz="2400" dirty="0">
                <a:effectLst/>
              </a:rPr>
            </a:br>
            <a:r>
              <a:rPr lang="ru-RU" sz="2400" dirty="0">
                <a:effectLst/>
              </a:rPr>
              <a:t>- фондовое;</a:t>
            </a:r>
            <a:br>
              <a:rPr lang="ru-RU" sz="2400" dirty="0">
                <a:effectLst/>
              </a:rPr>
            </a:br>
            <a:r>
              <a:rPr lang="ru-RU" sz="2400" dirty="0">
                <a:effectLst/>
              </a:rPr>
              <a:t>- просветительское (экскурсии).</a:t>
            </a:r>
            <a:br>
              <a:rPr lang="ru-RU" sz="2400" dirty="0">
                <a:effectLst/>
              </a:rPr>
            </a:br>
            <a:r>
              <a:rPr lang="ru-RU" sz="2400" dirty="0">
                <a:effectLst/>
              </a:rPr>
              <a:t>Фонд нашего музея разделен на 2 части (2 зала):</a:t>
            </a:r>
            <a:br>
              <a:rPr lang="ru-RU" sz="2400" dirty="0">
                <a:effectLst/>
              </a:rPr>
            </a:br>
            <a:r>
              <a:rPr lang="ru-RU" sz="2400" dirty="0">
                <a:effectLst/>
              </a:rPr>
              <a:t>1 зал – историк-краеведческий;</a:t>
            </a:r>
            <a:br>
              <a:rPr lang="ru-RU" sz="2400" dirty="0">
                <a:effectLst/>
              </a:rPr>
            </a:br>
            <a:r>
              <a:rPr lang="ru-RU" sz="2400" dirty="0">
                <a:effectLst/>
              </a:rPr>
              <a:t>2 зал – жилище и быт. </a:t>
            </a:r>
            <a:endParaRPr lang="ru-RU" sz="2400" dirty="0"/>
          </a:p>
        </p:txBody>
      </p:sp>
      <p:pic>
        <p:nvPicPr>
          <p:cNvPr id="2050" name="Picture 2" descr="C:\Users\Ляйсан\Desktop\20200123_0809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4531431" y="2245431"/>
            <a:ext cx="3645025" cy="5580112"/>
          </a:xfrm>
          <a:prstGeom prst="rect">
            <a:avLst/>
          </a:prstGeom>
          <a:noFill/>
        </p:spPr>
      </p:pic>
      <p:pic>
        <p:nvPicPr>
          <p:cNvPr id="2052" name="Picture 4" descr="C:\Users\Ляйсан\Desktop\20200123_0808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7562"/>
            <a:ext cx="3076179" cy="350043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531837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36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820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Ляйсан\Desktop\МУЗЕЙ ЕСОШ\музей\SAM_10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6" y="0"/>
            <a:ext cx="5108528" cy="41395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яйсан\Desktop\МУЗЕЙ ЕСОШ\музей\SAM_10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48375"/>
            <a:ext cx="4499992" cy="35096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Ляйсан\Desktop\МУЗЕЙ ЕСОШ\музей\SAM_11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172" y="0"/>
            <a:ext cx="4766828" cy="342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490633"/>
            <a:ext cx="4932040" cy="3368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2494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Социальный проект </a:t>
            </a:r>
            <a:br>
              <a:rPr lang="ru-RU" dirty="0" smtClean="0"/>
            </a:br>
            <a:r>
              <a:rPr lang="ru-RU" dirty="0" smtClean="0"/>
              <a:t>«Озеленение детской площадки»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Озеленение детской площадки </a:t>
            </a:r>
            <a:r>
              <a:rPr lang="ru-RU" dirty="0" err="1" smtClean="0"/>
              <a:t>Елпачихинского</a:t>
            </a:r>
            <a:r>
              <a:rPr lang="ru-RU" dirty="0" smtClean="0"/>
              <a:t> детского сада.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1.Составленис  эскиза места озеленения в соответствии с требованиями.</a:t>
            </a:r>
          </a:p>
          <a:p>
            <a:r>
              <a:rPr lang="ru-RU" dirty="0" smtClean="0"/>
              <a:t>2. Приготовление посадочных ям.</a:t>
            </a:r>
          </a:p>
          <a:p>
            <a:r>
              <a:rPr lang="ru-RU" dirty="0" smtClean="0"/>
              <a:t>3. Приобретение посадочного материала и удобрений под посадку.</a:t>
            </a:r>
          </a:p>
          <a:p>
            <a:r>
              <a:rPr lang="ru-RU" dirty="0" smtClean="0"/>
              <a:t>4.Посадка кустарника.</a:t>
            </a:r>
          </a:p>
          <a:p>
            <a:r>
              <a:rPr lang="ru-RU" dirty="0" smtClean="0"/>
              <a:t>5.Уход за посадкой, сбор ягод.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7462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320"/>
            <a:ext cx="8754176" cy="3802752"/>
          </a:xfrm>
        </p:spPr>
        <p:txBody>
          <a:bodyPr>
            <a:noAutofit/>
          </a:bodyPr>
          <a:lstStyle/>
          <a:p>
            <a:r>
              <a:rPr lang="ru-RU" sz="2400" dirty="0" smtClean="0"/>
              <a:t>                                  Социальный проект «Цветы ветеранам»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 smtClean="0"/>
              <a:t>Цель </a:t>
            </a:r>
            <a:r>
              <a:rPr lang="ru-RU" sz="2000" dirty="0"/>
              <a:t>–  придание эстетического облика обелиску, благоустройство прилегающей территории</a:t>
            </a:r>
            <a:r>
              <a:rPr lang="ru-RU" sz="2000" dirty="0" smtClean="0"/>
              <a:t>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Задачи: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•	Очистить прилегающую территорию, обелиск от мусора.</a:t>
            </a:r>
            <a:br>
              <a:rPr lang="ru-RU" sz="2000" dirty="0"/>
            </a:br>
            <a:r>
              <a:rPr lang="ru-RU" sz="2000" dirty="0"/>
              <a:t>•	Разбить клумбы, создать цветник.</a:t>
            </a:r>
            <a:br>
              <a:rPr lang="ru-RU" sz="2000" dirty="0"/>
            </a:br>
            <a:r>
              <a:rPr lang="ru-RU" sz="2000" dirty="0"/>
              <a:t>•	Воспитать бережное отношение к историческому наследию нашей страны. </a:t>
            </a:r>
            <a:br>
              <a:rPr lang="ru-RU" sz="2000" dirty="0"/>
            </a:br>
            <a:r>
              <a:rPr lang="ru-RU" sz="2000" dirty="0"/>
              <a:t>•	формировать чувство гражданской ответственности в решении актуальных проблем населения села </a:t>
            </a:r>
            <a:r>
              <a:rPr lang="ru-RU" sz="2000" dirty="0" err="1"/>
              <a:t>Елпачиха</a:t>
            </a:r>
            <a:r>
              <a:rPr lang="ru-RU" sz="2000" dirty="0"/>
              <a:t>.</a:t>
            </a:r>
            <a:br>
              <a:rPr lang="ru-RU" sz="2000" dirty="0"/>
            </a:br>
            <a:r>
              <a:rPr lang="ru-RU" sz="2000" dirty="0"/>
              <a:t>•	освоить навыки коммуникативной культуры, работы в коллективе.</a:t>
            </a:r>
          </a:p>
        </p:txBody>
      </p:sp>
      <p:pic>
        <p:nvPicPr>
          <p:cNvPr id="5" name="Объект 4" descr="C:\Users\Учитель\AppData\Local\Microsoft\Windows\Temporary Internet Files\Content.Word\Image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951" y="4225484"/>
            <a:ext cx="3657600" cy="2664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Объект 5" descr="G:\DSC_0044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 t="23932" r="27365"/>
          <a:stretch>
            <a:fillRect/>
          </a:stretch>
        </p:blipFill>
        <p:spPr bwMode="auto">
          <a:xfrm>
            <a:off x="5513040" y="3981796"/>
            <a:ext cx="3657600" cy="2876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5907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:\2015-03-26\DSC_0023.jpg"/>
          <p:cNvPicPr>
            <a:picLocks noGrp="1"/>
          </p:cNvPicPr>
          <p:nvPr>
            <p:ph idx="1"/>
          </p:nvPr>
        </p:nvPicPr>
        <p:blipFill>
          <a:blip r:embed="rId2" cstate="print"/>
          <a:srcRect l="14604" t="19258" b="6921"/>
          <a:stretch>
            <a:fillRect/>
          </a:stretch>
        </p:blipFill>
        <p:spPr bwMode="auto">
          <a:xfrm>
            <a:off x="4071934" y="0"/>
            <a:ext cx="5072066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2015-03-26\DSC_00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-3" y="0"/>
            <a:ext cx="4256097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2015-03-26\DSC_0025.jpg"/>
          <p:cNvPicPr/>
          <p:nvPr/>
        </p:nvPicPr>
        <p:blipFill>
          <a:blip r:embed="rId4" cstate="print"/>
          <a:srcRect t="21126"/>
          <a:stretch>
            <a:fillRect/>
          </a:stretch>
        </p:blipFill>
        <p:spPr bwMode="auto">
          <a:xfrm>
            <a:off x="1571604" y="3286125"/>
            <a:ext cx="6215106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" y="2636912"/>
            <a:ext cx="9756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Литературно – музыкальная композиция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«о Родине, о Мужестве, о Славе»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5652120" cy="404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25081" b="4691"/>
          <a:stretch>
            <a:fillRect/>
          </a:stretch>
        </p:blipFill>
        <p:spPr bwMode="auto">
          <a:xfrm>
            <a:off x="0" y="2924944"/>
            <a:ext cx="6660232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 rot="19706459">
            <a:off x="-20474" y="1042873"/>
            <a:ext cx="51680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Конкурс патриотических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песен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057400"/>
            <a:ext cx="36004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362438" cy="4803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Users\Ляйсан\Desktop\20190407_1249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22132" y="214290"/>
            <a:ext cx="3321867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6206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04664"/>
            <a:ext cx="8604448" cy="1368152"/>
          </a:xfrm>
        </p:spPr>
        <p:txBody>
          <a:bodyPr>
            <a:noAutofit/>
          </a:bodyPr>
          <a:lstStyle/>
          <a:p>
            <a:r>
              <a:rPr lang="ru-RU" sz="2800" dirty="0" smtClean="0"/>
              <a:t>Создать условия, способствующие воспитанию духовно-нравственной личности с активной гражданской позицией, патриота своей Родины, своего края</a:t>
            </a:r>
            <a:endParaRPr lang="ru-RU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057400"/>
            <a:ext cx="6400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738538"/>
          </a:xfrm>
        </p:spPr>
        <p:txBody>
          <a:bodyPr>
            <a:normAutofit/>
          </a:bodyPr>
          <a:lstStyle/>
          <a:p>
            <a:r>
              <a:rPr lang="ru-RU" sz="5400" b="1" i="1" dirty="0" smtClean="0"/>
              <a:t>Спасибо за внимание!</a:t>
            </a:r>
            <a:endParaRPr lang="ru-RU" sz="54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610160" cy="1143000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1026" name="Picture 2" descr="C:\Users\Ляйсан\Desktop\фото\20200113_1529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0965" y="0"/>
            <a:ext cx="4953035" cy="3714776"/>
          </a:xfrm>
          <a:prstGeom prst="rect">
            <a:avLst/>
          </a:prstGeom>
          <a:noFill/>
        </p:spPr>
      </p:pic>
      <p:pic>
        <p:nvPicPr>
          <p:cNvPr id="1027" name="Picture 3" descr="C:\Users\Ляйсан\Desktop\фото\20200113_1529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14554"/>
            <a:ext cx="6191261" cy="4643446"/>
          </a:xfrm>
          <a:prstGeom prst="rect">
            <a:avLst/>
          </a:prstGeom>
          <a:noFill/>
        </p:spPr>
      </p:pic>
      <p:pic>
        <p:nvPicPr>
          <p:cNvPr id="1028" name="Picture 4" descr="C:\Users\Ляйсан\Desktop\фото\20200113_153000.jpg"/>
          <p:cNvPicPr>
            <a:picLocks noChangeAspect="1" noChangeArrowheads="1"/>
          </p:cNvPicPr>
          <p:nvPr/>
        </p:nvPicPr>
        <p:blipFill>
          <a:blip r:embed="rId4" cstate="print"/>
          <a:srcRect l="4000" t="2666" r="10000"/>
          <a:stretch>
            <a:fillRect/>
          </a:stretch>
        </p:blipFill>
        <p:spPr bwMode="auto">
          <a:xfrm>
            <a:off x="4936008" y="3286100"/>
            <a:ext cx="4207992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976" b="1785"/>
          <a:stretch>
            <a:fillRect/>
          </a:stretch>
        </p:blipFill>
        <p:spPr bwMode="auto">
          <a:xfrm>
            <a:off x="4362170" y="0"/>
            <a:ext cx="4781830" cy="662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C:\Users\Ляйсан\Desktop\фото\20200113_153000.jpg"/>
          <p:cNvPicPr>
            <a:picLocks noChangeAspect="1" noChangeArrowheads="1"/>
          </p:cNvPicPr>
          <p:nvPr/>
        </p:nvPicPr>
        <p:blipFill>
          <a:blip r:embed="rId3" cstate="print"/>
          <a:srcRect l="5232" t="4651" r="10174"/>
          <a:stretch>
            <a:fillRect/>
          </a:stretch>
        </p:blipFill>
        <p:spPr bwMode="auto">
          <a:xfrm>
            <a:off x="0" y="0"/>
            <a:ext cx="4383850" cy="5904656"/>
          </a:xfrm>
          <a:prstGeom prst="rect">
            <a:avLst/>
          </a:prstGeom>
          <a:noFill/>
        </p:spPr>
      </p:pic>
      <p:pic>
        <p:nvPicPr>
          <p:cNvPr id="5" name="Рисунок 4" descr="C:\Documents and Settings\Администратор\Рабочий стол\Мои рисунки\9мая 2008\IMG_140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89040"/>
            <a:ext cx="5292079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72"/>
          <a:stretch>
            <a:fillRect/>
          </a:stretch>
        </p:blipFill>
        <p:spPr bwMode="auto">
          <a:xfrm>
            <a:off x="3703996" y="0"/>
            <a:ext cx="5440003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18314" t="12700" r="19242" b="23138"/>
          <a:stretch>
            <a:fillRect/>
          </a:stretch>
        </p:blipFill>
        <p:spPr bwMode="auto">
          <a:xfrm>
            <a:off x="0" y="3934574"/>
            <a:ext cx="4427984" cy="292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 l="7848" t="5729" r="5711" b="21389"/>
          <a:stretch>
            <a:fillRect/>
          </a:stretch>
        </p:blipFill>
        <p:spPr bwMode="auto">
          <a:xfrm>
            <a:off x="4283968" y="3933056"/>
            <a:ext cx="4860032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 t="6920" b="18186"/>
          <a:stretch>
            <a:fillRect/>
          </a:stretch>
        </p:blipFill>
        <p:spPr bwMode="auto">
          <a:xfrm>
            <a:off x="0" y="764704"/>
            <a:ext cx="486003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4283968" cy="17142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М. Шолохов «Судьба человека»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1960" y="188640"/>
            <a:ext cx="4721728" cy="666936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Темы </a:t>
            </a:r>
            <a:r>
              <a:rPr lang="ru-RU" dirty="0" err="1" smtClean="0"/>
              <a:t>поектных</a:t>
            </a:r>
            <a:r>
              <a:rPr lang="ru-RU" dirty="0" smtClean="0"/>
              <a:t> и исследовательских работ:</a:t>
            </a:r>
          </a:p>
          <a:p>
            <a:r>
              <a:rPr lang="ru-RU" dirty="0" smtClean="0"/>
              <a:t>«Годы Великой Отечественной войны в судьбе моего прадеда»</a:t>
            </a:r>
          </a:p>
          <a:p>
            <a:r>
              <a:rPr lang="ru-RU" dirty="0" smtClean="0"/>
              <a:t>«Великая Отечественная война в судьбе моей прабабушки»</a:t>
            </a:r>
          </a:p>
          <a:p>
            <a:r>
              <a:rPr lang="ru-RU" dirty="0" smtClean="0"/>
              <a:t>«Герои Советского союза – наши земляки»</a:t>
            </a:r>
          </a:p>
          <a:p>
            <a:r>
              <a:rPr lang="ru-RU" dirty="0" smtClean="0"/>
              <a:t>«Мой прадедушка – ветеран Великой Отечественной войны»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 l="24684" t="18987" r="26430" b="32911"/>
          <a:stretch>
            <a:fillRect/>
          </a:stretch>
        </p:blipFill>
        <p:spPr bwMode="auto">
          <a:xfrm>
            <a:off x="0" y="3185592"/>
            <a:ext cx="449999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60648"/>
            <a:ext cx="6345952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Исследовательская работа «Годы Великой Отечественной войны в судьбе моего прадеда»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95736" y="1447800"/>
            <a:ext cx="6737952" cy="4800600"/>
          </a:xfrm>
        </p:spPr>
        <p:txBody>
          <a:bodyPr/>
          <a:lstStyle/>
          <a:p>
            <a:r>
              <a:rPr lang="ru-RU" dirty="0" smtClean="0"/>
              <a:t>Галин </a:t>
            </a:r>
            <a:r>
              <a:rPr lang="ru-RU" dirty="0" err="1" smtClean="0"/>
              <a:t>Зыялетдин</a:t>
            </a:r>
            <a:r>
              <a:rPr lang="ru-RU" dirty="0" smtClean="0"/>
              <a:t> </a:t>
            </a:r>
            <a:r>
              <a:rPr lang="ru-RU" dirty="0" err="1" smtClean="0"/>
              <a:t>Гаряевич</a:t>
            </a:r>
            <a:r>
              <a:rPr lang="ru-RU" dirty="0" smtClean="0"/>
              <a:t>  (1926 г.р.)</a:t>
            </a:r>
          </a:p>
          <a:p>
            <a:r>
              <a:rPr lang="ru-RU" dirty="0" smtClean="0"/>
              <a:t>Цель работы: на примере биографии прадеда Галина З. Г., прошедшего войну от Перми до Берлина, показать мужество, героизм, любовь к Родине, стойкость советского солдата.</a:t>
            </a:r>
            <a:endParaRPr lang="ru-RU" dirty="0"/>
          </a:p>
        </p:txBody>
      </p:sp>
      <p:pic>
        <p:nvPicPr>
          <p:cNvPr id="4" name="Picture 2" descr="H:\для выступления\kNo8eMQT4qw.jpg"/>
          <p:cNvPicPr>
            <a:picLocks noChangeAspect="1" noChangeArrowheads="1"/>
          </p:cNvPicPr>
          <p:nvPr/>
        </p:nvPicPr>
        <p:blipFill>
          <a:blip r:embed="rId2" cstate="print"/>
          <a:srcRect l="32143" t="24004" r="41071" b="21442"/>
          <a:stretch>
            <a:fillRect/>
          </a:stretch>
        </p:blipFill>
        <p:spPr bwMode="auto">
          <a:xfrm>
            <a:off x="0" y="548680"/>
            <a:ext cx="2339752" cy="6309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:\для выступления\kNo8eMQT4q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5310"/>
          <a:stretch>
            <a:fillRect/>
          </a:stretch>
        </p:blipFill>
        <p:spPr bwMode="auto">
          <a:xfrm>
            <a:off x="2627784" y="1268760"/>
            <a:ext cx="4032448" cy="5589241"/>
          </a:xfrm>
          <a:prstGeom prst="rect">
            <a:avLst/>
          </a:prstGeom>
          <a:noFill/>
        </p:spPr>
      </p:pic>
      <p:pic>
        <p:nvPicPr>
          <p:cNvPr id="1028" name="Picture 4" descr="H:\Лагерь_отчет\лагерь 2\Изображение 128.jpg"/>
          <p:cNvPicPr>
            <a:picLocks noChangeAspect="1" noChangeArrowheads="1"/>
          </p:cNvPicPr>
          <p:nvPr/>
        </p:nvPicPr>
        <p:blipFill>
          <a:blip r:embed="rId3" cstate="print"/>
          <a:srcRect t="24893" r="5405"/>
          <a:stretch>
            <a:fillRect/>
          </a:stretch>
        </p:blipFill>
        <p:spPr bwMode="auto">
          <a:xfrm>
            <a:off x="0" y="0"/>
            <a:ext cx="3034989" cy="3212975"/>
          </a:xfrm>
          <a:prstGeom prst="rect">
            <a:avLst/>
          </a:prstGeom>
          <a:noFill/>
        </p:spPr>
      </p:pic>
      <p:pic>
        <p:nvPicPr>
          <p:cNvPr id="1029" name="Picture 5" descr="H:\Лагерь_отчет\лагерь 2\Изображение 127.jpg"/>
          <p:cNvPicPr>
            <a:picLocks noChangeAspect="1" noChangeArrowheads="1"/>
          </p:cNvPicPr>
          <p:nvPr/>
        </p:nvPicPr>
        <p:blipFill>
          <a:blip r:embed="rId4" cstate="print"/>
          <a:srcRect l="22499" t="27274" r="19479" b="20764"/>
          <a:stretch>
            <a:fillRect/>
          </a:stretch>
        </p:blipFill>
        <p:spPr bwMode="auto">
          <a:xfrm>
            <a:off x="5539566" y="0"/>
            <a:ext cx="3604433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Проектная работа </a:t>
            </a:r>
            <a:br>
              <a:rPr lang="ru-RU" dirty="0" smtClean="0"/>
            </a:br>
            <a:r>
              <a:rPr lang="ru-RU" dirty="0" smtClean="0"/>
              <a:t>«Мой прадед - орденоносец»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36" y="1447800"/>
            <a:ext cx="6361952" cy="4800600"/>
          </a:xfrm>
        </p:spPr>
        <p:txBody>
          <a:bodyPr/>
          <a:lstStyle/>
          <a:p>
            <a:r>
              <a:rPr lang="ru-RU" sz="3600" dirty="0" smtClean="0"/>
              <a:t>Работа об участнике Вов </a:t>
            </a:r>
            <a:r>
              <a:rPr lang="ru-RU" sz="3600" b="1" dirty="0" smtClean="0">
                <a:solidFill>
                  <a:srgbClr val="FF0000"/>
                </a:solidFill>
              </a:rPr>
              <a:t>– </a:t>
            </a:r>
            <a:r>
              <a:rPr lang="ru-RU" sz="3600" b="1" dirty="0" err="1" smtClean="0">
                <a:solidFill>
                  <a:srgbClr val="FF0000"/>
                </a:solidFill>
              </a:rPr>
              <a:t>Имайкине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Галиме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Хакимовиче</a:t>
            </a:r>
            <a:r>
              <a:rPr lang="ru-RU" sz="3600" dirty="0" smtClean="0"/>
              <a:t> </a:t>
            </a:r>
            <a:r>
              <a:rPr lang="ru-RU" sz="3600" dirty="0" smtClean="0"/>
              <a:t>    (</a:t>
            </a:r>
            <a:r>
              <a:rPr lang="ru-RU" sz="3600" dirty="0" smtClean="0"/>
              <a:t>1909 – 1977</a:t>
            </a:r>
            <a:r>
              <a:rPr lang="ru-RU" sz="3600" dirty="0" smtClean="0"/>
              <a:t>)</a:t>
            </a:r>
            <a:endParaRPr lang="ru-RU" dirty="0" smtClean="0"/>
          </a:p>
          <a:p>
            <a:pPr algn="r"/>
            <a:r>
              <a:rPr lang="ru-RU" dirty="0" smtClean="0"/>
              <a:t>         Автор </a:t>
            </a:r>
            <a:r>
              <a:rPr lang="ru-RU" dirty="0" smtClean="0"/>
              <a:t>работы – обучающаяся 7 класса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571744"/>
            <a:ext cx="3039807" cy="4286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574</TotalTime>
  <Words>253</Words>
  <Application>Microsoft Office PowerPoint</Application>
  <PresentationFormat>Экран (4:3)</PresentationFormat>
  <Paragraphs>33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Солнцестояние</vt:lpstr>
      <vt:lpstr>Выступление по теме:  «Проектная деятельность как средство патриотического воспитания обучающихся на уроке и во внеурочной деятельности»</vt:lpstr>
      <vt:lpstr>Цель:</vt:lpstr>
      <vt:lpstr>Слайд 3</vt:lpstr>
      <vt:lpstr>Слайд 4</vt:lpstr>
      <vt:lpstr>Слайд 5</vt:lpstr>
      <vt:lpstr>М. Шолохов «Судьба человека»</vt:lpstr>
      <vt:lpstr>Исследовательская работа «Годы Великой Отечественной войны в судьбе моего прадеда»</vt:lpstr>
      <vt:lpstr>Слайд 8</vt:lpstr>
      <vt:lpstr>Проектная работа  «Мой прадед - орденоносец»</vt:lpstr>
      <vt:lpstr>Слайд 10</vt:lpstr>
      <vt:lpstr>Слайд 11</vt:lpstr>
      <vt:lpstr>Исследовательская работа  «История создания школьного музея «Гайнинская сторона»</vt:lpstr>
      <vt:lpstr>Елпачихинский школьный музей «Гайнинская сторона» официально открыт в январе 2016 года. Музей работает по следующим направлениям: - исследовательское; - фондовое; - просветительское (экскурсии). Фонд нашего музея разделен на 2 части (2 зала): 1 зал – историк-краеведческий; 2 зал – жилище и быт. </vt:lpstr>
      <vt:lpstr>Слайд 14</vt:lpstr>
      <vt:lpstr>Социальный проект  «Озеленение детской площадки»</vt:lpstr>
      <vt:lpstr>                                  Социальный проект «Цветы ветеранам» Цель –  придание эстетического облика обелиску, благоустройство прилегающей территории. Задачи: • Очистить прилегающую территорию, обелиск от мусора. • Разбить клумбы, создать цветник. • Воспитать бережное отношение к историческому наследию нашей страны.  • формировать чувство гражданской ответственности в решении актуальных проблем населения села Елпачиха. • освоить навыки коммуникативной культуры, работы в коллективе.</vt:lpstr>
      <vt:lpstr>Слайд 17</vt:lpstr>
      <vt:lpstr>Слайд 18</vt:lpstr>
      <vt:lpstr>Слайд 19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Выступление по теме:  «Проектная и исследовательская деятельность на уроках литературы как средство патриотического воспитания обучающихся»</dc:title>
  <dc:creator>Артур</dc:creator>
  <cp:lastModifiedBy>Ляйсан</cp:lastModifiedBy>
  <cp:revision>37</cp:revision>
  <dcterms:created xsi:type="dcterms:W3CDTF">2020-01-12T08:49:45Z</dcterms:created>
  <dcterms:modified xsi:type="dcterms:W3CDTF">2020-12-21T09:09:59Z</dcterms:modified>
</cp:coreProperties>
</file>